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149A8B-3E13-46C3-A534-E4686E7633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5C84FC-3259-4CF9-A15E-3A88D1FE87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731888D-50B2-4513-9FE7-548D0B3E8D31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media.mts.ru/#section-1-header-2" TargetMode="External"/><Relationship Id="rId2" Type="http://schemas.openxmlformats.org/officeDocument/2006/relationships/hyperlink" Target="https://media.mts.ru/#section-1-header-3" TargetMode="External"/><Relationship Id="rId3" Type="http://schemas.openxmlformats.org/officeDocument/2006/relationships/hyperlink" Target="https://media.mts.ru/#section-1-header-4" TargetMode="External"/><Relationship Id="rId4" Type="http://schemas.openxmlformats.org/officeDocument/2006/relationships/hyperlink" Target="https://media.mts.ru/#section-1-header-5" TargetMode="External"/><Relationship Id="rId5" Type="http://schemas.openxmlformats.org/officeDocument/2006/relationships/hyperlink" Target="https://media.mts.ru/#section-1-header-6" TargetMode="External"/><Relationship Id="rId6" Type="http://schemas.openxmlformats.org/officeDocument/2006/relationships/hyperlink" Target="https://media.mts.ru/#section-1-header-7" TargetMode="External"/><Relationship Id="rId7" Type="http://schemas.openxmlformats.org/officeDocument/2006/relationships/hyperlink" Target="https://media.mts.ru/#section-1-header-8" TargetMode="External"/><Relationship Id="rId8" Type="http://schemas.openxmlformats.org/officeDocument/2006/relationships/hyperlink" Target="https://media.mts.ru/#section-1-header-9" TargetMode="External"/><Relationship Id="rId9" Type="http://schemas.openxmlformats.org/officeDocument/2006/relationships/hyperlink" Target="https://media.mts.ru/#section-1-header-10" TargetMode="External"/><Relationship Id="rId10" Type="http://schemas.openxmlformats.org/officeDocument/2006/relationships/hyperlink" Target="https://media.mts.ru/#section-1-header-11" TargetMode="External"/><Relationship Id="rId11" Type="http://schemas.openxmlformats.org/officeDocument/2006/relationships/hyperlink" Target="https://media.mts.ru/#section-1-header-2" TargetMode="External"/><Relationship Id="rId1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 descr=""/>
          <p:cNvPicPr/>
          <p:nvPr/>
        </p:nvPicPr>
        <p:blipFill>
          <a:blip r:embed="rId1"/>
          <a:stretch/>
        </p:blipFill>
        <p:spPr>
          <a:xfrm>
            <a:off x="25920" y="26640"/>
            <a:ext cx="10054080" cy="5654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4400" strike="noStrike" u="none">
                <a:solidFill>
                  <a:srgbClr val="f10d0c"/>
                </a:solidFill>
                <a:effectLst/>
                <a:uFillTx/>
                <a:latin typeface="Impact"/>
              </a:rPr>
              <a:t>Вице-губернатор с пером сатирика</a:t>
            </a:r>
            <a:br>
              <a:rPr sz="1600"/>
            </a:br>
            <a:endParaRPr b="1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0" y="901800"/>
            <a:ext cx="10007640" cy="469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18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Михаил Евграфович Салтыков родился в 1826 году в  Тверской губернии, в семье, где копейка и порядок ценились выше чувств. Мать Ольга Михайловна была женщиной железной воли и деспотичного нрава. Именно её черты позже проступят в образах самых пугающих героинь писателя.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1800" strike="noStrike" u="none">
                <a:solidFill>
                  <a:srgbClr val="5b277d"/>
                </a:solidFill>
                <a:effectLst/>
                <a:uFillTx/>
                <a:latin typeface="Comic Sans MS"/>
                <a:ea typeface="Microsoft YaHei"/>
              </a:rPr>
              <a:t>После блестящей учёбы в Царскосельском лицее (том самом, пушкинском) юный Салтыков отправился на государственную службу и там начал писать повести, которые тут же не понравились властям. За «вредный образ мыслей» его сослали в Вятку. Ссылка </a:t>
            </a:r>
            <a:r>
              <a:rPr b="1" lang="ru-RU" sz="18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стала для писателя университетом жизни.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18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Семь лет он провёл в провинции, изучая быт чиновников, купцов и мужиков. Вернувшись, Салтыков совершил невозможное — стал вице-губернатором Рязани, а затем и Твери. Чтобы не подставлять под удар высокую должность и всё-таки обходить цензуру, писатель взял псевдоним — Н. Щедрин. Со временем эти два имени срослись в одну двойную фамилию.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18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Салтыков-Щедрин был уникальным явлением: днём боролся с коррупцией и самодурством как чиновник, за что его прозвали вице-Робеспьером, а по ночам выплёскивал свои наблюдения на бумагу. Он знал систему изнутри, поэтому его сатира била точно в цель, не оставляя противнику шансов на оправдание.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3720" y="63720"/>
            <a:ext cx="10016280" cy="126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b="0" lang="ru-RU" sz="3600" strike="noStrike" u="none">
                <a:solidFill>
                  <a:srgbClr val="f10d0c"/>
                </a:solidFill>
                <a:effectLst/>
                <a:uFillTx/>
                <a:latin typeface="Impact"/>
              </a:rPr>
              <a:t> В честь 200-летия </a:t>
            </a:r>
            <a:r>
              <a:rPr b="0" lang="ru-RU" sz="3600" strike="noStrike" u="none">
                <a:solidFill>
                  <a:srgbClr val="5b277d"/>
                </a:solidFill>
                <a:effectLst/>
                <a:uFillTx/>
                <a:latin typeface="Impact"/>
              </a:rPr>
              <a:t>«прокурора русской жизни»</a:t>
            </a:r>
            <a:r>
              <a:rPr b="0" lang="ru-RU" sz="3600" strike="noStrike" u="none">
                <a:solidFill>
                  <a:srgbClr val="f10d0c"/>
                </a:solidFill>
                <a:effectLst/>
                <a:uFillTx/>
                <a:latin typeface="Impact"/>
              </a:rPr>
              <a:t> вспоминаем его главные произведения. </a:t>
            </a:r>
            <a:endParaRPr b="0" lang="ru-RU" sz="3600" strike="noStrike" u="none">
              <a:solidFill>
                <a:srgbClr val="f10d0c"/>
              </a:solidFill>
              <a:effectLst/>
              <a:uFillTx/>
              <a:latin typeface="Impac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90440" y="1326600"/>
            <a:ext cx="9779040" cy="421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anchorCtr="1">
            <a:normAutofit fontScale="85000" lnSpcReduction="19999"/>
          </a:bodyPr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000" strike="noStrike" u="none">
                <a:solidFill>
                  <a:srgbClr val="000000"/>
                </a:solidFill>
                <a:effectLst/>
                <a:uFillTx/>
                <a:latin typeface="Comic Sans MS"/>
                <a:hlinkClick r:id="rId1"/>
              </a:rPr>
              <a:t>«История одного города»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000" strike="noStrike" u="none">
                <a:solidFill>
                  <a:srgbClr val="000000"/>
                </a:solidFill>
                <a:effectLst/>
                <a:uFillTx/>
                <a:latin typeface="Comic Sans MS"/>
                <a:hlinkClick r:id="rId2"/>
              </a:rPr>
              <a:t>«Господа Головлёвы»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000" strike="noStrike" u="none">
                <a:solidFill>
                  <a:srgbClr val="000000"/>
                </a:solidFill>
                <a:effectLst/>
                <a:uFillTx/>
                <a:latin typeface="Comic Sans MS"/>
                <a:hlinkClick r:id="rId3"/>
              </a:rPr>
              <a:t>«Современная идиллия»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000" strike="noStrike" u="none">
                <a:solidFill>
                  <a:srgbClr val="000000"/>
                </a:solidFill>
                <a:effectLst/>
                <a:uFillTx/>
                <a:latin typeface="Comic Sans MS"/>
                <a:hlinkClick r:id="rId4"/>
              </a:rPr>
              <a:t>«Дневник провинциала в Петербурге»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000" strike="noStrike" u="none">
                <a:solidFill>
                  <a:srgbClr val="000000"/>
                </a:solidFill>
                <a:effectLst/>
                <a:uFillTx/>
                <a:latin typeface="Comic Sans MS"/>
                <a:hlinkClick r:id="rId5"/>
              </a:rPr>
              <a:t>«За рубежом»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000" strike="noStrike" u="none">
                <a:solidFill>
                  <a:srgbClr val="000000"/>
                </a:solidFill>
                <a:effectLst/>
                <a:uFillTx/>
                <a:latin typeface="Comic Sans MS"/>
                <a:hlinkClick r:id="rId6"/>
              </a:rPr>
              <a:t>«Премудрый пискарь»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000" strike="noStrike" u="none">
                <a:solidFill>
                  <a:srgbClr val="000000"/>
                </a:solidFill>
                <a:effectLst/>
                <a:uFillTx/>
                <a:latin typeface="Comic Sans MS"/>
                <a:hlinkClick r:id="rId7"/>
              </a:rPr>
              <a:t>«Повесть о том, как один мужик двух генералов прокормил»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000" strike="noStrike" u="none">
                <a:solidFill>
                  <a:srgbClr val="000000"/>
                </a:solidFill>
                <a:effectLst/>
                <a:uFillTx/>
                <a:latin typeface="Comic Sans MS"/>
                <a:hlinkClick r:id="rId8"/>
              </a:rPr>
              <a:t>«Дикий помещик»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000" strike="noStrike" u="none">
                <a:solidFill>
                  <a:srgbClr val="000000"/>
                </a:solidFill>
                <a:effectLst/>
                <a:uFillTx/>
                <a:latin typeface="Comic Sans MS"/>
                <a:hlinkClick r:id="rId9"/>
              </a:rPr>
              <a:t>«Медведь на воеводстве»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  <a:ea typeface="Microsoft YaHei"/>
                <a:hlinkClick r:id="rId10"/>
              </a:rPr>
              <a:t>«Яшенька»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2000" strike="noStrike" u="none">
                <a:solidFill>
                  <a:srgbClr val="000000"/>
                </a:solidFill>
                <a:effectLst/>
                <a:uFillTx/>
                <a:latin typeface="Comic Sans MS"/>
                <a:hlinkClick r:id="rId11"/>
              </a:rPr>
              <a:t>«История одного города»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endParaRPr b="0" lang="ru-RU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endParaRPr b="0" lang="ru-RU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endParaRPr b="0" lang="ru-RU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62280"/>
            <a:ext cx="9071640" cy="12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57"/>
              </a:spcBef>
              <a:buNone/>
            </a:pPr>
            <a:r>
              <a:rPr b="1" lang="ru-RU" sz="3200" strike="noStrike" u="none">
                <a:solidFill>
                  <a:srgbClr val="c9211e"/>
                </a:solidFill>
                <a:effectLst/>
                <a:uFillTx/>
                <a:latin typeface="Comic Sans MS"/>
              </a:rPr>
              <a:t>Игра-викторина по «Повести о том, как один мужик двух генералов прокормил» </a:t>
            </a:r>
            <a:r>
              <a:rPr b="1" lang="ru-RU" sz="4000" strike="noStrike" u="none">
                <a:solidFill>
                  <a:srgbClr val="c9211e"/>
                </a:solidFill>
                <a:effectLst/>
                <a:uFillTx/>
                <a:latin typeface="Comic Sans MS"/>
              </a:rPr>
              <a:t> </a:t>
            </a:r>
            <a:endParaRPr b="1" lang="ru-RU" sz="4000" strike="noStrike" u="none">
              <a:solidFill>
                <a:srgbClr val="c9211e"/>
              </a:solidFill>
              <a:effectLst/>
              <a:uFillTx/>
              <a:latin typeface="Comic Sans MS"/>
              <a:ea typeface="Microsoft YaHe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8920" y="1308240"/>
            <a:ext cx="9893520" cy="426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indent="0">
              <a:lnSpc>
                <a:spcPct val="115000"/>
              </a:lnSpc>
              <a:buNone/>
            </a:pPr>
            <a:r>
              <a:rPr b="1" lang="ru-RU" sz="18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1. </a:t>
            </a: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Как два генерала оказались на необитаемом острове?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  <a:p>
            <a:pPr indent="0">
              <a:lnSpc>
                <a:spcPct val="115000"/>
              </a:lnSpc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2. В чём мужик варил суп?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  <a:p>
            <a:pPr indent="0">
              <a:lnSpc>
                <a:spcPct val="115000"/>
              </a:lnSpc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3. Какую газету читали генералы на необитаемом острове?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  <a:p>
            <a:pPr indent="0">
              <a:lnSpc>
                <a:spcPct val="115000"/>
              </a:lnSpc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4. Как генералы отыскали на острове мужика?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  <a:p>
            <a:pPr indent="0">
              <a:lnSpc>
                <a:spcPct val="115000"/>
              </a:lnSpc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5. Кем этот мужик работал в Петербурге?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  <a:p>
            <a:pPr indent="0">
              <a:lnSpc>
                <a:spcPct val="115000"/>
              </a:lnSpc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6. Чем в своей жизни был очень недоволен герой сказки “Дикий помещик”?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  <a:p>
            <a:pPr indent="0">
              <a:lnSpc>
                <a:spcPct val="115000"/>
              </a:lnSpc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7. Кого звал помещик в гости?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  <a:p>
            <a:pPr indent="0">
              <a:lnSpc>
                <a:spcPct val="115000"/>
              </a:lnSpc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8. Какой способ прогулки помещик “считал самым приличным и удобным”?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  <a:p>
            <a:pPr indent="0">
              <a:lnSpc>
                <a:spcPct val="115000"/>
              </a:lnSpc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9. В каком виде два генерала прибыли на остров?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  <a:p>
            <a:pPr indent="0">
              <a:lnSpc>
                <a:spcPct val="115000"/>
              </a:lnSpc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10. Какой предмет проглотил из генералов за неимением ужина?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  <a:p>
            <a:pPr indent="0">
              <a:lnSpc>
                <a:spcPct val="115000"/>
              </a:lnSpc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11. Какой выход придумали генералы, чтобы с голоду не умереть?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  <a:p>
            <a:pPr indent="0">
              <a:lnSpc>
                <a:spcPct val="115000"/>
              </a:lnSpc>
              <a:buNone/>
            </a:pPr>
            <a:r>
              <a:rPr b="1" lang="ru-RU" sz="2000" strike="noStrike" u="none">
                <a:solidFill>
                  <a:srgbClr val="5b277d"/>
                </a:solidFill>
                <a:effectLst/>
                <a:uFillTx/>
                <a:latin typeface="Comic Sans MS"/>
              </a:rPr>
              <a:t>12. Из чего мужик сделал силки для птиц?</a:t>
            </a:r>
            <a:endParaRPr b="0" lang="ru-RU" sz="2000" strike="noStrike" u="none">
              <a:solidFill>
                <a:srgbClr val="404040"/>
              </a:solidFill>
              <a:effectLst/>
              <a:uFillTx/>
              <a:latin typeface="Open Sans;system-u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2784960" cy="515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288960" y="761760"/>
            <a:ext cx="6642360" cy="458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anchorCtr="1">
            <a:normAutofit lnSpcReduction="9999"/>
          </a:bodyPr>
          <a:p>
            <a:pPr marL="432000"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4200" strike="noStrike" u="none">
                <a:solidFill>
                  <a:srgbClr val="c9211e"/>
                </a:solidFill>
                <a:effectLst/>
                <a:uFillTx/>
                <a:latin typeface="Comic Sans MS"/>
              </a:rPr>
              <a:t>Читайте произведения М. Е. Салтыкова-Щедрина и находите ответы на вопросы викторины!</a:t>
            </a:r>
            <a:endParaRPr b="1" lang="ru-RU" sz="4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432000"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b="1" lang="ru-RU" sz="4200" strike="noStrike" u="none">
                <a:solidFill>
                  <a:srgbClr val="c9211e"/>
                </a:solidFill>
                <a:effectLst/>
                <a:uFillTx/>
                <a:latin typeface="Comic Sans MS"/>
              </a:rPr>
              <a:t>Желаем успеха!</a:t>
            </a:r>
            <a:endParaRPr b="1" lang="ru-RU" sz="4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432000" indent="0" algn="ctr">
              <a:spcBef>
                <a:spcPts val="1191"/>
              </a:spcBef>
              <a:spcAft>
                <a:spcPts val="992"/>
              </a:spcAft>
              <a:buNone/>
            </a:pPr>
            <a:endParaRPr b="1" lang="ru-RU" sz="4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rcRect l="0" t="0" r="67511" b="0"/>
          <a:stretch/>
        </p:blipFill>
        <p:spPr>
          <a:xfrm>
            <a:off x="14760" y="585000"/>
            <a:ext cx="3274200" cy="503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Application>LibreOffice/25.2.7.2$Windows_X86_64 LibreOffice_project/5cbfd1ab6520636bb5f7b99185aa69bd7456825d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2026-01-28T15:41:43Z</dcterms:created>
  <dc:creator/>
  <dc:description/>
  <dc:language>ru-RU</dc:language>
  <cp:lastModifiedBy/>
  <dcterms:modified xsi:type="dcterms:W3CDTF">2026-01-28T16:26:12Z</dcterms:modified>
  <cp:revision>2</cp:revision>
  <dc:subject/>
  <dc:title/>
</cp:coreProperties>
</file>